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Oswald Bold" panose="00000800000000000000"/>
      <p:bold r:id="rId22"/>
    </p:embeddedFont>
    <p:embeddedFont>
      <p:font typeface="Poppins Bold" panose="00000800000000000000"/>
      <p:bold r:id="rId23"/>
    </p:embeddedFont>
    <p:embeddedFont>
      <p:font typeface="Poppins" panose="00000500000000000000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72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16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80009" y="-1519728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95454" y="6826250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653871" y="5529564"/>
            <a:ext cx="649224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741914" y="2666730"/>
            <a:ext cx="4953540" cy="4953540"/>
          </a:xfrm>
          <a:custGeom>
            <a:avLst/>
            <a:gdLst/>
            <a:ahLst/>
            <a:cxnLst/>
            <a:rect l="l" t="t" r="r" b="b"/>
            <a:pathLst>
              <a:path w="4953540" h="4953540">
                <a:moveTo>
                  <a:pt x="0" y="0"/>
                </a:moveTo>
                <a:lnTo>
                  <a:pt x="4953540" y="0"/>
                </a:lnTo>
                <a:lnTo>
                  <a:pt x="4953540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841751"/>
            <a:ext cx="6790245" cy="13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0"/>
              </a:lnSpc>
            </a:pPr>
            <a:r>
              <a:rPr lang="en-US" sz="10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        GIT</a:t>
            </a:r>
            <a:endParaRPr lang="en-US" sz="10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95454" y="6826250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80009" y="-1519728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43665" y="4627746"/>
            <a:ext cx="11301259" cy="4788908"/>
          </a:xfrm>
          <a:custGeom>
            <a:avLst/>
            <a:gdLst/>
            <a:ahLst/>
            <a:cxnLst/>
            <a:rect l="l" t="t" r="r" b="b"/>
            <a:pathLst>
              <a:path w="11301259" h="4788908">
                <a:moveTo>
                  <a:pt x="0" y="0"/>
                </a:moveTo>
                <a:lnTo>
                  <a:pt x="11301259" y="0"/>
                </a:lnTo>
                <a:lnTo>
                  <a:pt x="11301259" y="4788908"/>
                </a:lnTo>
                <a:lnTo>
                  <a:pt x="0" y="4788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48992" y="1995671"/>
            <a:ext cx="13942747" cy="26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Action: Pe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rmanently save the snapshot to the Repository.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Command: git commit -m "Message".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Verify History: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   1. Command: git log.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   2. Lists all commits in reverse chronological order.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350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637749" y="612775"/>
            <a:ext cx="731215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Step 3 — Make the Commit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568466" y="-1773049"/>
            <a:ext cx="9225459" cy="6105576"/>
          </a:xfrm>
          <a:custGeom>
            <a:avLst/>
            <a:gdLst/>
            <a:ahLst/>
            <a:cxnLst/>
            <a:rect l="l" t="t" r="r" b="b"/>
            <a:pathLst>
              <a:path w="9225459" h="6105576">
                <a:moveTo>
                  <a:pt x="9225459" y="0"/>
                </a:moveTo>
                <a:lnTo>
                  <a:pt x="0" y="0"/>
                </a:lnTo>
                <a:lnTo>
                  <a:pt x="0" y="6105576"/>
                </a:lnTo>
                <a:lnTo>
                  <a:pt x="9225459" y="6105576"/>
                </a:lnTo>
                <a:lnTo>
                  <a:pt x="9225459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99521" y="704652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20546" y="4219495"/>
            <a:ext cx="10350685" cy="5654062"/>
          </a:xfrm>
          <a:custGeom>
            <a:avLst/>
            <a:gdLst/>
            <a:ahLst/>
            <a:cxnLst/>
            <a:rect l="l" t="t" r="r" b="b"/>
            <a:pathLst>
              <a:path w="10350685" h="5654062">
                <a:moveTo>
                  <a:pt x="0" y="0"/>
                </a:moveTo>
                <a:lnTo>
                  <a:pt x="10350685" y="0"/>
                </a:lnTo>
                <a:lnTo>
                  <a:pt x="10350685" y="5654061"/>
                </a:lnTo>
                <a:lnTo>
                  <a:pt x="0" y="5654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24263" y="604322"/>
            <a:ext cx="13592299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TYPES OF SOURCE CONTROL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39810" y="1942902"/>
            <a:ext cx="731215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Two Main Categories: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6553" y="3014902"/>
            <a:ext cx="13942747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Centralized: One 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main server holds the data. If it fails, work stops.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Distributed (Git): Every developer has a full copy of the history.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568466" y="-1773049"/>
            <a:ext cx="9225459" cy="6105576"/>
          </a:xfrm>
          <a:custGeom>
            <a:avLst/>
            <a:gdLst/>
            <a:ahLst/>
            <a:cxnLst/>
            <a:rect l="l" t="t" r="r" b="b"/>
            <a:pathLst>
              <a:path w="9225459" h="6105576">
                <a:moveTo>
                  <a:pt x="9225459" y="0"/>
                </a:moveTo>
                <a:lnTo>
                  <a:pt x="0" y="0"/>
                </a:lnTo>
                <a:lnTo>
                  <a:pt x="0" y="6105576"/>
                </a:lnTo>
                <a:lnTo>
                  <a:pt x="9225459" y="6105576"/>
                </a:lnTo>
                <a:lnTo>
                  <a:pt x="9225459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99521" y="704652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41131" y="3855925"/>
            <a:ext cx="9607323" cy="5248000"/>
          </a:xfrm>
          <a:custGeom>
            <a:avLst/>
            <a:gdLst/>
            <a:ahLst/>
            <a:cxnLst/>
            <a:rect l="l" t="t" r="r" b="b"/>
            <a:pathLst>
              <a:path w="9607323" h="5248000">
                <a:moveTo>
                  <a:pt x="0" y="0"/>
                </a:moveTo>
                <a:lnTo>
                  <a:pt x="9607323" y="0"/>
                </a:lnTo>
                <a:lnTo>
                  <a:pt x="9607323" y="5248000"/>
                </a:lnTo>
                <a:lnTo>
                  <a:pt x="0" y="524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16553" y="2026494"/>
            <a:ext cx="13942747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Reliability: We c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work completely offline.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Speed: Operations are performed locally on our machines.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Safety: If the server fails, we still have our local backups.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88714" y="914400"/>
            <a:ext cx="731215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 We Use Distributed: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568466" y="-1773049"/>
            <a:ext cx="9225459" cy="6105576"/>
          </a:xfrm>
          <a:custGeom>
            <a:avLst/>
            <a:gdLst/>
            <a:ahLst/>
            <a:cxnLst/>
            <a:rect l="l" t="t" r="r" b="b"/>
            <a:pathLst>
              <a:path w="9225459" h="6105576">
                <a:moveTo>
                  <a:pt x="9225459" y="0"/>
                </a:moveTo>
                <a:lnTo>
                  <a:pt x="0" y="0"/>
                </a:lnTo>
                <a:lnTo>
                  <a:pt x="0" y="6105576"/>
                </a:lnTo>
                <a:lnTo>
                  <a:pt x="9225459" y="6105576"/>
                </a:lnTo>
                <a:lnTo>
                  <a:pt x="9225459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99521" y="704652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2791" y="2930613"/>
            <a:ext cx="6139712" cy="6173313"/>
          </a:xfrm>
          <a:custGeom>
            <a:avLst/>
            <a:gdLst/>
            <a:ahLst/>
            <a:cxnLst/>
            <a:rect l="l" t="t" r="r" b="b"/>
            <a:pathLst>
              <a:path w="6139712" h="6173313">
                <a:moveTo>
                  <a:pt x="0" y="0"/>
                </a:moveTo>
                <a:lnTo>
                  <a:pt x="6139712" y="0"/>
                </a:lnTo>
                <a:lnTo>
                  <a:pt x="6139712" y="6173312"/>
                </a:lnTo>
                <a:lnTo>
                  <a:pt x="0" y="6173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619" r="-3644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18937" y="1209675"/>
            <a:ext cx="15844910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REMOTE REPOSITORIES 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81166" y="3390900"/>
            <a:ext cx="731215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Remote Repositories: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200" y="6210300"/>
            <a:ext cx="7444740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Our</a:t>
            </a: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Workflow: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80410" y="4670425"/>
            <a:ext cx="1394274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Versions of our project hosted on the internet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Acts as the central hub for our team collaboration.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9749" y="7389258"/>
            <a:ext cx="13942747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Push: We upload our local commits to the cloud.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Pull: We download changes made by others.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Clone: We copy a remote repository to start working.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568466" y="-1773049"/>
            <a:ext cx="9225459" cy="6105576"/>
          </a:xfrm>
          <a:custGeom>
            <a:avLst/>
            <a:gdLst/>
            <a:ahLst/>
            <a:cxnLst/>
            <a:rect l="l" t="t" r="r" b="b"/>
            <a:pathLst>
              <a:path w="9225459" h="6105576">
                <a:moveTo>
                  <a:pt x="9225459" y="0"/>
                </a:moveTo>
                <a:lnTo>
                  <a:pt x="0" y="0"/>
                </a:lnTo>
                <a:lnTo>
                  <a:pt x="0" y="6105576"/>
                </a:lnTo>
                <a:lnTo>
                  <a:pt x="9225459" y="6105576"/>
                </a:lnTo>
                <a:lnTo>
                  <a:pt x="9225459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99521" y="704652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20389" y="6095926"/>
            <a:ext cx="6650220" cy="3632683"/>
          </a:xfrm>
          <a:custGeom>
            <a:avLst/>
            <a:gdLst/>
            <a:ahLst/>
            <a:cxnLst/>
            <a:rect l="l" t="t" r="r" b="b"/>
            <a:pathLst>
              <a:path w="6650220" h="3632683">
                <a:moveTo>
                  <a:pt x="0" y="0"/>
                </a:moveTo>
                <a:lnTo>
                  <a:pt x="6650220" y="0"/>
                </a:lnTo>
                <a:lnTo>
                  <a:pt x="6650220" y="3632683"/>
                </a:lnTo>
                <a:lnTo>
                  <a:pt x="0" y="3632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299410" y="853336"/>
            <a:ext cx="15844910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BRANCHING STRATEGIES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69749" y="2686050"/>
            <a:ext cx="731215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is a Branch?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52400" y="4202430"/>
            <a:ext cx="7925435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</a:t>
            </a: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We Branch: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19463" y="3567713"/>
            <a:ext cx="1394274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parallel version of our code where we can work safely.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19463" y="5216451"/>
            <a:ext cx="1394274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Isolation: We can fix bugs or add features without breaking the main code.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Code Review: We review changes on a branch before merging them.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400" y="6422390"/>
            <a:ext cx="8226425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Common</a:t>
            </a: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Structure: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19463" y="7394501"/>
            <a:ext cx="1394274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Main Branch: The stable, production-ready code.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Feature Branches: Temporary branches for our specific tasks.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568466" y="-1773049"/>
            <a:ext cx="9225459" cy="6105576"/>
          </a:xfrm>
          <a:custGeom>
            <a:avLst/>
            <a:gdLst/>
            <a:ahLst/>
            <a:cxnLst/>
            <a:rect l="l" t="t" r="r" b="b"/>
            <a:pathLst>
              <a:path w="9225459" h="6105576">
                <a:moveTo>
                  <a:pt x="9225459" y="0"/>
                </a:moveTo>
                <a:lnTo>
                  <a:pt x="0" y="0"/>
                </a:lnTo>
                <a:lnTo>
                  <a:pt x="0" y="6105576"/>
                </a:lnTo>
                <a:lnTo>
                  <a:pt x="9225459" y="6105576"/>
                </a:lnTo>
                <a:lnTo>
                  <a:pt x="9225459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99521" y="704652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09794" y="4730915"/>
            <a:ext cx="8478206" cy="4631220"/>
          </a:xfrm>
          <a:custGeom>
            <a:avLst/>
            <a:gdLst/>
            <a:ahLst/>
            <a:cxnLst/>
            <a:rect l="l" t="t" r="r" b="b"/>
            <a:pathLst>
              <a:path w="8478206" h="4631220">
                <a:moveTo>
                  <a:pt x="0" y="0"/>
                </a:moveTo>
                <a:lnTo>
                  <a:pt x="8478206" y="0"/>
                </a:lnTo>
                <a:lnTo>
                  <a:pt x="8478206" y="4631221"/>
                </a:lnTo>
                <a:lnTo>
                  <a:pt x="0" y="463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299410" y="853336"/>
            <a:ext cx="15844910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BEST PRACTICES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911370" y="2344827"/>
            <a:ext cx="731215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Commit Often: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>
            <p:custDataLst>
              <p:tags r:id="rId5"/>
            </p:custDataLst>
          </p:nvPr>
        </p:nvSpPr>
        <p:spPr>
          <a:xfrm>
            <a:off x="-914400" y="3924300"/>
            <a:ext cx="9310370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Write</a:t>
            </a: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Clear Messages: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602752" y="3227627"/>
            <a:ext cx="1394274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Make small, frequent saves rather than huge, rare ones.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" name="TextBox 9"/>
          <p:cNvSpPr txBox="1"/>
          <p:nvPr>
            <p:custDataLst>
              <p:tags r:id="rId7"/>
            </p:custDataLst>
          </p:nvPr>
        </p:nvSpPr>
        <p:spPr>
          <a:xfrm>
            <a:off x="625555" y="4832433"/>
            <a:ext cx="1394274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Explain why we made the change.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TextBox 10"/>
          <p:cNvSpPr txBox="1"/>
          <p:nvPr>
            <p:custDataLst>
              <p:tags r:id="rId8"/>
            </p:custDataLst>
          </p:nvPr>
        </p:nvSpPr>
        <p:spPr>
          <a:xfrm>
            <a:off x="-469265" y="5424170"/>
            <a:ext cx="9260205" cy="717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Don't Commit</a:t>
            </a: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Everything: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>
            <p:custDataLst>
              <p:tags r:id="rId9"/>
            </p:custDataLst>
          </p:nvPr>
        </p:nvSpPr>
        <p:spPr>
          <a:xfrm>
            <a:off x="625555" y="6246739"/>
            <a:ext cx="1394274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 .gitignore to block temporary files and passwords.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568466" y="-1773049"/>
            <a:ext cx="9225459" cy="6105576"/>
          </a:xfrm>
          <a:custGeom>
            <a:avLst/>
            <a:gdLst/>
            <a:ahLst/>
            <a:cxnLst/>
            <a:rect l="l" t="t" r="r" b="b"/>
            <a:pathLst>
              <a:path w="9225459" h="6105576">
                <a:moveTo>
                  <a:pt x="9225459" y="0"/>
                </a:moveTo>
                <a:lnTo>
                  <a:pt x="0" y="0"/>
                </a:lnTo>
                <a:lnTo>
                  <a:pt x="0" y="6105576"/>
                </a:lnTo>
                <a:lnTo>
                  <a:pt x="9225459" y="6105576"/>
                </a:lnTo>
                <a:lnTo>
                  <a:pt x="9225459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99521" y="704652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6286" y="4717097"/>
            <a:ext cx="15844910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THANK YOU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597698" y="-1769921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108709" y="701357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5215" y="3289575"/>
            <a:ext cx="9157386" cy="5002222"/>
          </a:xfrm>
          <a:custGeom>
            <a:avLst/>
            <a:gdLst/>
            <a:ahLst/>
            <a:cxnLst/>
            <a:rect l="l" t="t" r="r" b="b"/>
            <a:pathLst>
              <a:path w="9157386" h="5002222">
                <a:moveTo>
                  <a:pt x="0" y="0"/>
                </a:moveTo>
                <a:lnTo>
                  <a:pt x="9157386" y="0"/>
                </a:lnTo>
                <a:lnTo>
                  <a:pt x="9157386" y="5002222"/>
                </a:lnTo>
                <a:lnTo>
                  <a:pt x="0" y="5002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206158" y="4050785"/>
            <a:ext cx="5053142" cy="336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 What is Git ?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distributed version control system for tracking changes in computer files.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Primarily used for source code management (SCM) in software development.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1629460" y="1311098"/>
            <a:ext cx="14526737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 INTRODUCTION</a:t>
            </a: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 TO GIT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685050" y="2035320"/>
            <a:ext cx="729232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 CAPA</a:t>
            </a: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BILITIES: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85050" y="2961785"/>
            <a:ext cx="7292327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Allows mult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iple developers to collaborate efficiently.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Supports non-linear development through parallel branches.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2080009" y="-1519728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95454" y="6826250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685050" y="5203335"/>
            <a:ext cx="729232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FEATURES: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85050" y="6196474"/>
            <a:ext cx="7292327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Tracks h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istory, creates backups, and is scalable.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Free, open-source, and distributed.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35175"/>
            <a:ext cx="7302500" cy="58870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597698" y="-1769921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108709" y="701357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04679" y="6102350"/>
            <a:ext cx="6565455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Enables collaborat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ion and creates a centralized location for code.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Streamlines development and helps resolve conflicts.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30813" y="1427938"/>
            <a:ext cx="14623703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 WHY USE VERSION</a:t>
            </a: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 CONTROL?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30813" y="4838813"/>
            <a:ext cx="791318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PURPOSE: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41105" y="4838813"/>
            <a:ext cx="791318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TRACKING: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14971" y="6102350"/>
            <a:ext cx="6565455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Tracks wh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 made changes, what was changed, and when.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Prevents concurrent work from conflicting.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95454" y="6826250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1028700"/>
            <a:ext cx="5855783" cy="8229600"/>
            <a:chOff x="0" y="0"/>
            <a:chExt cx="907214" cy="1274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7214" cy="1274980"/>
            </a:xfrm>
            <a:custGeom>
              <a:avLst/>
              <a:gdLst/>
              <a:ahLst/>
              <a:cxnLst/>
              <a:rect l="l" t="t" r="r" b="b"/>
              <a:pathLst>
                <a:path w="907214" h="1274980">
                  <a:moveTo>
                    <a:pt x="0" y="0"/>
                  </a:moveTo>
                  <a:lnTo>
                    <a:pt x="907214" y="0"/>
                  </a:lnTo>
                  <a:lnTo>
                    <a:pt x="907214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3"/>
              <a:stretch>
                <a:fillRect l="-65700" r="-44914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735939" y="4660399"/>
            <a:ext cx="7292327" cy="26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Quality: Teams ca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 review and improve each other's code.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Acceleration: Faster branching, merging, and changes.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Visibility: Better insight into release patterns and builds.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080009" y="-1519728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25509" y="3364592"/>
            <a:ext cx="791318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CORE BENEFITS: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597698" y="-1769921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108709" y="701357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6741" y="3126560"/>
            <a:ext cx="11301259" cy="5975541"/>
          </a:xfrm>
          <a:custGeom>
            <a:avLst/>
            <a:gdLst/>
            <a:ahLst/>
            <a:cxnLst/>
            <a:rect l="l" t="t" r="r" b="b"/>
            <a:pathLst>
              <a:path w="11301259" h="5975541">
                <a:moveTo>
                  <a:pt x="0" y="0"/>
                </a:moveTo>
                <a:lnTo>
                  <a:pt x="11301259" y="0"/>
                </a:lnTo>
                <a:lnTo>
                  <a:pt x="11301259" y="5975541"/>
                </a:lnTo>
                <a:lnTo>
                  <a:pt x="0" y="5975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3866" y="4208656"/>
            <a:ext cx="6565455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Working Direct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ory: Where you modify and edit your files.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Staging Area (Index): Where you organize snapshots of files before saving.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Git Directory (Repository): Where snapshots are permanently stored.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350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-1993857" y="1111704"/>
            <a:ext cx="10704720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THE</a:t>
            </a: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 GIT WORKFLOW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3174185"/>
            <a:ext cx="791318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THE THREE MAIN STATES: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1283890" y="7823200"/>
            <a:ext cx="791318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THE CYCLE: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629650"/>
            <a:ext cx="656545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Modify- Stage- Commit. 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95454" y="6826250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80009" y="-1519728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6943" y="2760656"/>
            <a:ext cx="9171204" cy="4765687"/>
          </a:xfrm>
          <a:custGeom>
            <a:avLst/>
            <a:gdLst/>
            <a:ahLst/>
            <a:cxnLst/>
            <a:rect l="l" t="t" r="r" b="b"/>
            <a:pathLst>
              <a:path w="9171204" h="4765687">
                <a:moveTo>
                  <a:pt x="0" y="0"/>
                </a:moveTo>
                <a:lnTo>
                  <a:pt x="9171204" y="0"/>
                </a:lnTo>
                <a:lnTo>
                  <a:pt x="9171204" y="4765688"/>
                </a:lnTo>
                <a:lnTo>
                  <a:pt x="0" y="476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29" t="-10419" r="-2754" b="-833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93845" y="3024967"/>
            <a:ext cx="6565455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.git folder inside your p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roject that tracks all project history.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68522" y="1159971"/>
            <a:ext cx="7239625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REPO</a:t>
            </a: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SITORIES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96268" y="2241377"/>
            <a:ext cx="791318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THE CYCLE: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70134" y="4247342"/>
            <a:ext cx="791318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INITIALIZATION: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76816" y="6690880"/>
            <a:ext cx="7913187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BEHIND THE SCENES: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93845" y="5030932"/>
            <a:ext cx="6565455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Command: git ini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Initializes a new repository in your current folder.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93845" y="7566025"/>
            <a:ext cx="6565455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.git folder is hidden by d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efault.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To View: Use the command ls -a in the terminal.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108709" y="701357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5326" y="3555354"/>
            <a:ext cx="9057753" cy="4417513"/>
          </a:xfrm>
          <a:custGeom>
            <a:avLst/>
            <a:gdLst/>
            <a:ahLst/>
            <a:cxnLst/>
            <a:rect l="l" t="t" r="r" b="b"/>
            <a:pathLst>
              <a:path w="9057753" h="4417513">
                <a:moveTo>
                  <a:pt x="0" y="0"/>
                </a:moveTo>
                <a:lnTo>
                  <a:pt x="9057753" y="0"/>
                </a:lnTo>
                <a:lnTo>
                  <a:pt x="9057753" y="4417513"/>
                </a:lnTo>
                <a:lnTo>
                  <a:pt x="0" y="4417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81" r="-637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14390" y="1829920"/>
            <a:ext cx="7239625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Oswald Bold" panose="00000800000000000000"/>
                <a:ea typeface="Oswald Bold" panose="00000800000000000000"/>
                <a:cs typeface="Oswald Bold" panose="00000800000000000000"/>
                <a:sym typeface="Oswald Bold" panose="00000800000000000000"/>
              </a:rPr>
              <a:t>COMMIT IN GIT</a:t>
            </a:r>
            <a:endParaRPr lang="en-US" sz="8000" b="1">
              <a:solidFill>
                <a:srgbClr val="000000"/>
              </a:solidFill>
              <a:latin typeface="Oswald Bold" panose="00000800000000000000"/>
              <a:ea typeface="Oswald Bold" panose="00000800000000000000"/>
              <a:cs typeface="Oswald Bold" panose="00000800000000000000"/>
              <a:sym typeface="Oswald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9631" y="3003088"/>
            <a:ext cx="4388483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Content: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68405" y="3851265"/>
            <a:ext cx="7448991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Acti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on: Create or modify a file in the Working Directory.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350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0289631" y="5251892"/>
            <a:ext cx="4388483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Check Status: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68405" y="6217092"/>
            <a:ext cx="7448991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Command: git status.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Shows differences between the working directory and staging area.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350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0289631" y="8099867"/>
            <a:ext cx="4388483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Result: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68405" y="8992042"/>
            <a:ext cx="744899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New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files appear as "Untracked" 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9631" y="1840398"/>
            <a:ext cx="719089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Step 1 — Edit Files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597698" y="-1769921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108709" y="701357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84668" y="5143500"/>
            <a:ext cx="10146227" cy="5143500"/>
          </a:xfrm>
          <a:custGeom>
            <a:avLst/>
            <a:gdLst/>
            <a:ahLst/>
            <a:cxnLst/>
            <a:rect l="l" t="t" r="r" b="b"/>
            <a:pathLst>
              <a:path w="10146227" h="5143500">
                <a:moveTo>
                  <a:pt x="0" y="0"/>
                </a:moveTo>
                <a:lnTo>
                  <a:pt x="10146227" y="0"/>
                </a:lnTo>
                <a:lnTo>
                  <a:pt x="1014622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0" t="-6289" r="-640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79170" y="2452147"/>
            <a:ext cx="10357222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Action: Move files from Working Di</a:t>
            </a: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rectory to the Staging Area.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Command: git add &lt;filename&gt;.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39750" lvl="1" indent="-269875" algn="just">
              <a:lnSpc>
                <a:spcPts val="3500"/>
              </a:lnSpc>
              <a:buFont typeface="Arial" panose="020B0604020202020204"/>
              <a:buChar char="•"/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Result:    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    1. File is ready to be included in the next commit.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    2. git status now shows "Changes to be committed" </a:t>
            </a:r>
            <a:endParaRPr lang="en-US" sz="25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87922" y="914400"/>
            <a:ext cx="731215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Step 2 — Add to Staging</a:t>
            </a:r>
            <a:endParaRPr lang="en-US" sz="4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1.98716535433067,&quot;left&quot;:-96,&quot;top&quot;:184.6320472440945,&quot;width&quot;:1243.1103937007874}"/>
</p:tagLst>
</file>

<file path=ppt/tags/tag2.xml><?xml version="1.0" encoding="utf-8"?>
<p:tagLst xmlns:p="http://schemas.openxmlformats.org/presentationml/2006/main">
  <p:tag name="KSO_WM_DIAGRAM_VIRTUALLY_FRAME" val="{&quot;height&quot;:341.98716535433067,&quot;left&quot;:-96,&quot;top&quot;:184.6320472440945,&quot;width&quot;:1243.1103937007874}"/>
</p:tagLst>
</file>

<file path=ppt/tags/tag3.xml><?xml version="1.0" encoding="utf-8"?>
<p:tagLst xmlns:p="http://schemas.openxmlformats.org/presentationml/2006/main">
  <p:tag name="KSO_WM_DIAGRAM_VIRTUALLY_FRAME" val="{&quot;height&quot;:341.98716535433067,&quot;left&quot;:-96,&quot;top&quot;:184.6320472440945,&quot;width&quot;:1243.1103937007874}"/>
</p:tagLst>
</file>

<file path=ppt/tags/tag4.xml><?xml version="1.0" encoding="utf-8"?>
<p:tagLst xmlns:p="http://schemas.openxmlformats.org/presentationml/2006/main">
  <p:tag name="KSO_WM_DIAGRAM_VIRTUALLY_FRAME" val="{&quot;height&quot;:341.98716535433067,&quot;left&quot;:-96,&quot;top&quot;:184.6320472440945,&quot;width&quot;:1243.1103937007874}"/>
</p:tagLst>
</file>

<file path=ppt/tags/tag5.xml><?xml version="1.0" encoding="utf-8"?>
<p:tagLst xmlns:p="http://schemas.openxmlformats.org/presentationml/2006/main">
  <p:tag name="KSO_WM_DIAGRAM_VIRTUALLY_FRAME" val="{&quot;height&quot;:341.98716535433067,&quot;left&quot;:-96,&quot;top&quot;:184.6320472440945,&quot;width&quot;:1243.1103937007874}"/>
</p:tagLst>
</file>

<file path=ppt/tags/tag6.xml><?xml version="1.0" encoding="utf-8"?>
<p:tagLst xmlns:p="http://schemas.openxmlformats.org/presentationml/2006/main">
  <p:tag name="KSO_WM_DIAGRAM_VIRTUALLY_FRAME" val="{&quot;height&quot;:341.98716535433067,&quot;left&quot;:-96,&quot;top&quot;:184.6320472440945,&quot;width&quot;:1243.110393700787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3326</Words>
  <Application>WPS Presentation</Application>
  <PresentationFormat>On-screen Show (4:3)</PresentationFormat>
  <Paragraphs>160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SimSun</vt:lpstr>
      <vt:lpstr>Wingdings</vt:lpstr>
      <vt:lpstr>Oswald Bold</vt:lpstr>
      <vt:lpstr>Poppins Bold</vt:lpstr>
      <vt:lpstr>Arial</vt:lpstr>
      <vt:lpstr>Poppins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/>
  <cp:lastModifiedBy>1064</cp:lastModifiedBy>
  <cp:revision>3</cp:revision>
  <dcterms:created xsi:type="dcterms:W3CDTF">2006-08-16T00:00:00Z</dcterms:created>
  <dcterms:modified xsi:type="dcterms:W3CDTF">2025-12-17T09:47:54Z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94CBDF143B2F4C8E8316B4D5288A136A_13</vt:lpwstr>
  </property>
  <property fmtid="{D5CDD505-2E9C-101B-9397-08002B2CF9AE}" pid="3" name="KSOProductBuildVer">
    <vt:lpwstr>1033-12.2.0.23155</vt:lpwstr>
  </property>
</Properties>
</file>